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rimo Bold" panose="020B0604020202020204" charset="0"/>
      <p:regular r:id="rId12"/>
    </p:embeddedFont>
    <p:embeddedFont>
      <p:font typeface="Overpass Light" panose="020B0604020202020204" charset="0"/>
      <p:regular r:id="rId13"/>
    </p:embeddedFont>
    <p:embeddedFont>
      <p:font typeface="Overpass Ultra-Bold Italics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 dragon Graoully est un symbole emblématique de la ville de Metz, connu et reconnu par les habitants et les visiteurs</a:t>
            </a:r>
          </a:p>
          <a:p>
            <a:endParaRPr lang="en-US"/>
          </a:p>
          <a:p>
            <a:r>
              <a:rPr lang="en-US"/>
              <a:t>Cet avatar local crée un lien fort entre la ville et ceux qui la découvrent</a:t>
            </a:r>
          </a:p>
          <a:p>
            <a:endParaRPr lang="en-US"/>
          </a:p>
          <a:p>
            <a:r>
              <a:rPr lang="en-US"/>
              <a:t>Le Graoully est une figure colorée et chaleureuse qui incarne le patrimoine et l'identité de Metz</a:t>
            </a:r>
          </a:p>
          <a:p>
            <a:endParaRPr lang="en-US"/>
          </a:p>
          <a:p>
            <a:r>
              <a:rPr lang="en-US"/>
              <a:t>Il permet de rassembler les gens autour d'un symbole commun, favorisant un sentiment d'appartenance et de fierté locale</a:t>
            </a:r>
          </a:p>
          <a:p>
            <a:endParaRPr lang="en-US"/>
          </a:p>
          <a:p>
            <a:r>
              <a:rPr lang="en-US"/>
              <a:t>L'utilisation d'un tel personnage emblématique est une excellente façon de mettre en valeur l'héritage et la culture d'une ville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644813" y="1028700"/>
            <a:ext cx="9445526" cy="3416776"/>
            <a:chOff x="0" y="0"/>
            <a:chExt cx="12594035" cy="45557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594035" cy="4555701"/>
            </a:xfrm>
            <a:custGeom>
              <a:avLst/>
              <a:gdLst/>
              <a:ahLst/>
              <a:cxnLst/>
              <a:rect l="l" t="t" r="r" b="b"/>
              <a:pathLst>
                <a:path w="12594035" h="4555701">
                  <a:moveTo>
                    <a:pt x="0" y="0"/>
                  </a:moveTo>
                  <a:lnTo>
                    <a:pt x="12594035" y="0"/>
                  </a:lnTo>
                  <a:lnTo>
                    <a:pt x="12594035" y="4555701"/>
                  </a:lnTo>
                  <a:lnTo>
                    <a:pt x="0" y="45557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2594035" cy="46128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8184"/>
                </a:lnSpc>
              </a:pPr>
              <a:r>
                <a:rPr lang="en-US" sz="6562" b="1">
                  <a:solidFill>
                    <a:srgbClr val="23393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QuattroBorne : La borne intelligente pour centres-villes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44813" y="5143500"/>
            <a:ext cx="10109207" cy="1319076"/>
            <a:chOff x="0" y="0"/>
            <a:chExt cx="13478942" cy="17587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478943" cy="1758768"/>
            </a:xfrm>
            <a:custGeom>
              <a:avLst/>
              <a:gdLst/>
              <a:ahLst/>
              <a:cxnLst/>
              <a:rect l="l" t="t" r="r" b="b"/>
              <a:pathLst>
                <a:path w="13478943" h="1758768">
                  <a:moveTo>
                    <a:pt x="0" y="0"/>
                  </a:moveTo>
                  <a:lnTo>
                    <a:pt x="13478943" y="0"/>
                  </a:lnTo>
                  <a:lnTo>
                    <a:pt x="13478943" y="1758768"/>
                  </a:lnTo>
                  <a:lnTo>
                    <a:pt x="0" y="17587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19075"/>
              <a:ext cx="13478942" cy="19778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91"/>
                </a:lnSpc>
              </a:pPr>
              <a:r>
                <a:rPr lang="en-US" sz="3187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Une solution moderne pour revitaliser les centres-villes comme Metz.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644813" y="7531737"/>
            <a:ext cx="5670649" cy="943182"/>
            <a:chOff x="0" y="0"/>
            <a:chExt cx="7560865" cy="125757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60865" cy="1257576"/>
            </a:xfrm>
            <a:custGeom>
              <a:avLst/>
              <a:gdLst/>
              <a:ahLst/>
              <a:cxnLst/>
              <a:rect l="l" t="t" r="r" b="b"/>
              <a:pathLst>
                <a:path w="7560865" h="1257576">
                  <a:moveTo>
                    <a:pt x="0" y="0"/>
                  </a:moveTo>
                  <a:lnTo>
                    <a:pt x="7560865" y="0"/>
                  </a:lnTo>
                  <a:lnTo>
                    <a:pt x="7560865" y="1257576"/>
                  </a:lnTo>
                  <a:lnTo>
                    <a:pt x="0" y="12575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7560865" cy="131472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813"/>
                </a:lnSpc>
              </a:pPr>
              <a:r>
                <a:rPr lang="en-US" sz="4637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MZ4</a:t>
              </a:r>
            </a:p>
          </p:txBody>
        </p:sp>
      </p:grpSp>
      <p:pic>
        <p:nvPicPr>
          <p:cNvPr id="16" name="Picture 1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16"/>
                </p:tgtEl>
              </p:cBhvr>
            </p:cmd>
            <p:audio>
              <p:cMediaNode vol="100000" mute="1" showWhenStopped="0">
                <p:cTn id="3"/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59" y="157455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8559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783089" y="2476345"/>
            <a:ext cx="12181485" cy="6333868"/>
            <a:chOff x="0" y="0"/>
            <a:chExt cx="3208292" cy="16681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08292" cy="1668179"/>
            </a:xfrm>
            <a:custGeom>
              <a:avLst/>
              <a:gdLst/>
              <a:ahLst/>
              <a:cxnLst/>
              <a:rect l="l" t="t" r="r" b="b"/>
              <a:pathLst>
                <a:path w="3208292" h="1668179">
                  <a:moveTo>
                    <a:pt x="32413" y="0"/>
                  </a:moveTo>
                  <a:lnTo>
                    <a:pt x="3175879" y="0"/>
                  </a:lnTo>
                  <a:cubicBezTo>
                    <a:pt x="3193781" y="0"/>
                    <a:pt x="3208292" y="14512"/>
                    <a:pt x="3208292" y="32413"/>
                  </a:cubicBezTo>
                  <a:lnTo>
                    <a:pt x="3208292" y="1635766"/>
                  </a:lnTo>
                  <a:cubicBezTo>
                    <a:pt x="3208292" y="1644363"/>
                    <a:pt x="3204877" y="1652607"/>
                    <a:pt x="3198799" y="1658686"/>
                  </a:cubicBezTo>
                  <a:cubicBezTo>
                    <a:pt x="3192720" y="1664764"/>
                    <a:pt x="3184476" y="1668179"/>
                    <a:pt x="3175879" y="1668179"/>
                  </a:cubicBezTo>
                  <a:lnTo>
                    <a:pt x="32413" y="1668179"/>
                  </a:lnTo>
                  <a:cubicBezTo>
                    <a:pt x="23817" y="1668179"/>
                    <a:pt x="15572" y="1664764"/>
                    <a:pt x="9494" y="1658686"/>
                  </a:cubicBezTo>
                  <a:cubicBezTo>
                    <a:pt x="3415" y="1652607"/>
                    <a:pt x="0" y="1644363"/>
                    <a:pt x="0" y="1635766"/>
                  </a:cubicBezTo>
                  <a:lnTo>
                    <a:pt x="0" y="32413"/>
                  </a:lnTo>
                  <a:cubicBezTo>
                    <a:pt x="0" y="23817"/>
                    <a:pt x="3415" y="15572"/>
                    <a:pt x="9494" y="9494"/>
                  </a:cubicBezTo>
                  <a:cubicBezTo>
                    <a:pt x="15572" y="3415"/>
                    <a:pt x="23817" y="0"/>
                    <a:pt x="32413" y="0"/>
                  </a:cubicBezTo>
                  <a:close/>
                </a:path>
              </a:pathLst>
            </a:custGeom>
            <a:solidFill>
              <a:srgbClr val="3B4E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3208292" cy="1811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9913" y="337449"/>
            <a:ext cx="12294245" cy="1132367"/>
            <a:chOff x="0" y="0"/>
            <a:chExt cx="16392327" cy="15098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392327" cy="1509823"/>
            </a:xfrm>
            <a:custGeom>
              <a:avLst/>
              <a:gdLst/>
              <a:ahLst/>
              <a:cxnLst/>
              <a:rect l="l" t="t" r="r" b="b"/>
              <a:pathLst>
                <a:path w="16392327" h="1509823">
                  <a:moveTo>
                    <a:pt x="0" y="0"/>
                  </a:moveTo>
                  <a:lnTo>
                    <a:pt x="16392327" y="0"/>
                  </a:lnTo>
                  <a:lnTo>
                    <a:pt x="16392327" y="1509823"/>
                  </a:lnTo>
                  <a:lnTo>
                    <a:pt x="0" y="15098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6392327" cy="15669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>
                  <a:solidFill>
                    <a:srgbClr val="23393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Qu'est ce que la Quattroborne ?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5278" y="1622666"/>
            <a:ext cx="16303526" cy="537156"/>
            <a:chOff x="0" y="0"/>
            <a:chExt cx="21738035" cy="71620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738034" cy="716207"/>
            </a:xfrm>
            <a:custGeom>
              <a:avLst/>
              <a:gdLst/>
              <a:ahLst/>
              <a:cxnLst/>
              <a:rect l="l" t="t" r="r" b="b"/>
              <a:pathLst>
                <a:path w="21738034" h="716207">
                  <a:moveTo>
                    <a:pt x="0" y="0"/>
                  </a:moveTo>
                  <a:lnTo>
                    <a:pt x="21738034" y="0"/>
                  </a:lnTo>
                  <a:lnTo>
                    <a:pt x="21738034" y="716207"/>
                  </a:lnTo>
                  <a:lnTo>
                    <a:pt x="0" y="7162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71450"/>
              <a:ext cx="21738035" cy="8876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13"/>
                </a:lnSpc>
              </a:pPr>
              <a:r>
                <a:rPr lang="en-US" sz="2587" b="1" i="1">
                  <a:solidFill>
                    <a:srgbClr val="3B4E4E"/>
                  </a:solidFill>
                  <a:latin typeface="Overpass Ultra-Bold Italics"/>
                  <a:ea typeface="Overpass Ultra-Bold Italics"/>
                  <a:cs typeface="Overpass Ultra-Bold Italics"/>
                  <a:sym typeface="Overpass Ultra-Bold Italics"/>
                </a:rPr>
                <a:t>Une borne intelligente et interractive via une application référençant les évenements de la vie urbaine.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507637" y="9258300"/>
            <a:ext cx="8913874" cy="1099489"/>
            <a:chOff x="0" y="0"/>
            <a:chExt cx="11572404" cy="14274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572404" cy="1427407"/>
            </a:xfrm>
            <a:custGeom>
              <a:avLst/>
              <a:gdLst/>
              <a:ahLst/>
              <a:cxnLst/>
              <a:rect l="l" t="t" r="r" b="b"/>
              <a:pathLst>
                <a:path w="11572404" h="1427407">
                  <a:moveTo>
                    <a:pt x="0" y="0"/>
                  </a:moveTo>
                  <a:lnTo>
                    <a:pt x="11572404" y="0"/>
                  </a:lnTo>
                  <a:lnTo>
                    <a:pt x="11572404" y="1427407"/>
                  </a:lnTo>
                  <a:lnTo>
                    <a:pt x="0" y="14274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71450"/>
              <a:ext cx="11572404" cy="15988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13"/>
                </a:lnSpc>
              </a:pPr>
              <a:r>
                <a:rPr lang="en-US" sz="2587" b="1" i="1">
                  <a:solidFill>
                    <a:srgbClr val="3B4E4E"/>
                  </a:solidFill>
                  <a:latin typeface="Overpass Ultra-Bold Italics"/>
                  <a:ea typeface="Overpass Ultra-Bold Italics"/>
                  <a:cs typeface="Overpass Ultra-Bold Italics"/>
                  <a:sym typeface="Overpass Ultra-Bold Italics"/>
                </a:rPr>
                <a:t>Interface également accessible via un QR code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699942" y="8422081"/>
            <a:ext cx="2351311" cy="3086100"/>
            <a:chOff x="0" y="0"/>
            <a:chExt cx="619275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19275" cy="812800"/>
            </a:xfrm>
            <a:custGeom>
              <a:avLst/>
              <a:gdLst/>
              <a:ahLst/>
              <a:cxnLst/>
              <a:rect l="l" t="t" r="r" b="b"/>
              <a:pathLst>
                <a:path w="619275" h="812800">
                  <a:moveTo>
                    <a:pt x="0" y="0"/>
                  </a:moveTo>
                  <a:lnTo>
                    <a:pt x="619275" y="0"/>
                  </a:lnTo>
                  <a:lnTo>
                    <a:pt x="61927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B4E4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42875"/>
              <a:ext cx="619275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069749" y="2778186"/>
            <a:ext cx="11553673" cy="5692853"/>
            <a:chOff x="0" y="0"/>
            <a:chExt cx="3042943" cy="149935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42943" cy="1499352"/>
            </a:xfrm>
            <a:custGeom>
              <a:avLst/>
              <a:gdLst/>
              <a:ahLst/>
              <a:cxnLst/>
              <a:rect l="l" t="t" r="r" b="b"/>
              <a:pathLst>
                <a:path w="3042943" h="1499352">
                  <a:moveTo>
                    <a:pt x="0" y="0"/>
                  </a:moveTo>
                  <a:lnTo>
                    <a:pt x="3042943" y="0"/>
                  </a:lnTo>
                  <a:lnTo>
                    <a:pt x="3042943" y="1499352"/>
                  </a:lnTo>
                  <a:lnTo>
                    <a:pt x="0" y="149935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142875"/>
              <a:ext cx="3042943" cy="1642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258082" y="3024154"/>
            <a:ext cx="11117917" cy="5240473"/>
            <a:chOff x="0" y="0"/>
            <a:chExt cx="2081841" cy="98128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081841" cy="981284"/>
            </a:xfrm>
            <a:custGeom>
              <a:avLst/>
              <a:gdLst/>
              <a:ahLst/>
              <a:cxnLst/>
              <a:rect l="l" t="t" r="r" b="b"/>
              <a:pathLst>
                <a:path w="2081841" h="981284">
                  <a:moveTo>
                    <a:pt x="0" y="0"/>
                  </a:moveTo>
                  <a:lnTo>
                    <a:pt x="2081841" y="0"/>
                  </a:lnTo>
                  <a:lnTo>
                    <a:pt x="2081841" y="981284"/>
                  </a:lnTo>
                  <a:lnTo>
                    <a:pt x="0" y="981284"/>
                  </a:lnTo>
                  <a:close/>
                </a:path>
              </a:pathLst>
            </a:custGeom>
            <a:blipFill>
              <a:blip r:embed="rId3"/>
              <a:stretch>
                <a:fillRect t="-21140" b="-2114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6" name="Freeform 26"/>
          <p:cNvSpPr/>
          <p:nvPr/>
        </p:nvSpPr>
        <p:spPr>
          <a:xfrm>
            <a:off x="8490082" y="8967669"/>
            <a:ext cx="811036" cy="896173"/>
          </a:xfrm>
          <a:custGeom>
            <a:avLst/>
            <a:gdLst/>
            <a:ahLst/>
            <a:cxnLst/>
            <a:rect l="l" t="t" r="r" b="b"/>
            <a:pathLst>
              <a:path w="811036" h="896173">
                <a:moveTo>
                  <a:pt x="0" y="0"/>
                </a:moveTo>
                <a:lnTo>
                  <a:pt x="811036" y="0"/>
                </a:lnTo>
                <a:lnTo>
                  <a:pt x="811036" y="896172"/>
                </a:lnTo>
                <a:lnTo>
                  <a:pt x="0" y="896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999650" y="3119404"/>
            <a:ext cx="300150" cy="196898"/>
          </a:xfrm>
          <a:custGeom>
            <a:avLst/>
            <a:gdLst/>
            <a:ahLst/>
            <a:cxnLst/>
            <a:rect l="l" t="t" r="r" b="b"/>
            <a:pathLst>
              <a:path w="300150" h="196898">
                <a:moveTo>
                  <a:pt x="0" y="0"/>
                </a:moveTo>
                <a:lnTo>
                  <a:pt x="300150" y="0"/>
                </a:lnTo>
                <a:lnTo>
                  <a:pt x="300150" y="196898"/>
                </a:lnTo>
                <a:lnTo>
                  <a:pt x="0" y="1968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203914" y="1274404"/>
            <a:ext cx="12499000" cy="1170149"/>
            <a:chOff x="0" y="0"/>
            <a:chExt cx="16665334" cy="15601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665335" cy="1560199"/>
            </a:xfrm>
            <a:custGeom>
              <a:avLst/>
              <a:gdLst/>
              <a:ahLst/>
              <a:cxnLst/>
              <a:rect l="l" t="t" r="r" b="b"/>
              <a:pathLst>
                <a:path w="16665335" h="1560199">
                  <a:moveTo>
                    <a:pt x="0" y="0"/>
                  </a:moveTo>
                  <a:lnTo>
                    <a:pt x="16665335" y="0"/>
                  </a:lnTo>
                  <a:lnTo>
                    <a:pt x="16665335" y="1560199"/>
                  </a:lnTo>
                  <a:lnTo>
                    <a:pt x="0" y="15601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6665334" cy="160782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186"/>
                </a:lnSpc>
              </a:pPr>
              <a:r>
                <a:rPr lang="en-US" sz="5762" b="1">
                  <a:solidFill>
                    <a:srgbClr val="23393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Publics cibles de la QuattroBorne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378237" y="4282878"/>
            <a:ext cx="3544044" cy="650994"/>
            <a:chOff x="0" y="0"/>
            <a:chExt cx="4725392" cy="86799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25392" cy="867992"/>
            </a:xfrm>
            <a:custGeom>
              <a:avLst/>
              <a:gdLst/>
              <a:ahLst/>
              <a:cxnLst/>
              <a:rect l="l" t="t" r="r" b="b"/>
              <a:pathLst>
                <a:path w="4725392" h="867992">
                  <a:moveTo>
                    <a:pt x="0" y="0"/>
                  </a:moveTo>
                  <a:lnTo>
                    <a:pt x="4725392" y="0"/>
                  </a:lnTo>
                  <a:lnTo>
                    <a:pt x="4725392" y="867992"/>
                  </a:lnTo>
                  <a:lnTo>
                    <a:pt x="0" y="8679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725392" cy="91561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000"/>
                </a:lnSpc>
              </a:pPr>
              <a:r>
                <a:rPr lang="en-US" sz="3200" b="1">
                  <a:solidFill>
                    <a:srgbClr val="23393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Touristes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5025622"/>
            <a:ext cx="7805886" cy="1319095"/>
            <a:chOff x="0" y="0"/>
            <a:chExt cx="10407848" cy="17587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407848" cy="1758793"/>
            </a:xfrm>
            <a:custGeom>
              <a:avLst/>
              <a:gdLst/>
              <a:ahLst/>
              <a:cxnLst/>
              <a:rect l="l" t="t" r="r" b="b"/>
              <a:pathLst>
                <a:path w="10407848" h="1758793">
                  <a:moveTo>
                    <a:pt x="0" y="0"/>
                  </a:moveTo>
                  <a:lnTo>
                    <a:pt x="10407848" y="0"/>
                  </a:lnTo>
                  <a:lnTo>
                    <a:pt x="10407848" y="1758793"/>
                  </a:lnTo>
                  <a:lnTo>
                    <a:pt x="0" y="17587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09550"/>
              <a:ext cx="10407848" cy="196834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211"/>
                </a:lnSpc>
              </a:pPr>
              <a:r>
                <a:rPr lang="en-US" sz="3200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Découverte rapide de la culture, événements et parcours personnalisés.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422085" y="4282878"/>
            <a:ext cx="3544044" cy="650994"/>
            <a:chOff x="0" y="0"/>
            <a:chExt cx="4725392" cy="86799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25392" cy="867992"/>
            </a:xfrm>
            <a:custGeom>
              <a:avLst/>
              <a:gdLst/>
              <a:ahLst/>
              <a:cxnLst/>
              <a:rect l="l" t="t" r="r" b="b"/>
              <a:pathLst>
                <a:path w="4725392" h="867992">
                  <a:moveTo>
                    <a:pt x="0" y="0"/>
                  </a:moveTo>
                  <a:lnTo>
                    <a:pt x="4725392" y="0"/>
                  </a:lnTo>
                  <a:lnTo>
                    <a:pt x="4725392" y="867992"/>
                  </a:lnTo>
                  <a:lnTo>
                    <a:pt x="0" y="8679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4725392" cy="91561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000"/>
                </a:lnSpc>
              </a:pPr>
              <a:r>
                <a:rPr lang="en-US" sz="3200" b="1">
                  <a:solidFill>
                    <a:srgbClr val="23393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Habitants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53414" y="5025622"/>
            <a:ext cx="7805886" cy="1319095"/>
            <a:chOff x="0" y="0"/>
            <a:chExt cx="10407848" cy="175879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407848" cy="1758793"/>
            </a:xfrm>
            <a:custGeom>
              <a:avLst/>
              <a:gdLst/>
              <a:ahLst/>
              <a:cxnLst/>
              <a:rect l="l" t="t" r="r" b="b"/>
              <a:pathLst>
                <a:path w="10407848" h="1758793">
                  <a:moveTo>
                    <a:pt x="0" y="0"/>
                  </a:moveTo>
                  <a:lnTo>
                    <a:pt x="10407848" y="0"/>
                  </a:lnTo>
                  <a:lnTo>
                    <a:pt x="10407848" y="1758793"/>
                  </a:lnTo>
                  <a:lnTo>
                    <a:pt x="0" y="17587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09550"/>
              <a:ext cx="10407848" cy="196834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211"/>
                </a:lnSpc>
              </a:pPr>
              <a:r>
                <a:rPr lang="en-US" sz="3200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Suivi de l’actualité locale, bons plans et participation citoyenne.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378237" y="6768471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13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2676090" y="7144149"/>
            <a:ext cx="2490394" cy="2334744"/>
          </a:xfrm>
          <a:custGeom>
            <a:avLst/>
            <a:gdLst/>
            <a:ahLst/>
            <a:cxnLst/>
            <a:rect l="l" t="t" r="r" b="b"/>
            <a:pathLst>
              <a:path w="2490394" h="2334744">
                <a:moveTo>
                  <a:pt x="0" y="0"/>
                </a:moveTo>
                <a:lnTo>
                  <a:pt x="2490393" y="0"/>
                </a:lnTo>
                <a:lnTo>
                  <a:pt x="2490393" y="2334744"/>
                </a:lnTo>
                <a:lnTo>
                  <a:pt x="0" y="2334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1422085" y="6768471"/>
            <a:ext cx="3086100" cy="308610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171450"/>
              <a:ext cx="812800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13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1756624" y="7095060"/>
            <a:ext cx="2417021" cy="2432923"/>
          </a:xfrm>
          <a:custGeom>
            <a:avLst/>
            <a:gdLst/>
            <a:ahLst/>
            <a:cxnLst/>
            <a:rect l="l" t="t" r="r" b="b"/>
            <a:pathLst>
              <a:path w="2417021" h="2432923">
                <a:moveTo>
                  <a:pt x="0" y="0"/>
                </a:moveTo>
                <a:lnTo>
                  <a:pt x="2417022" y="0"/>
                </a:lnTo>
                <a:lnTo>
                  <a:pt x="2417022" y="2432922"/>
                </a:lnTo>
                <a:lnTo>
                  <a:pt x="0" y="2432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200" t="-19229" r="-18130" b="-18197"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1423992" y="4282878"/>
            <a:ext cx="647402" cy="647402"/>
            <a:chOff x="0" y="0"/>
            <a:chExt cx="863203" cy="863203"/>
          </a:xfrm>
        </p:grpSpPr>
        <p:sp>
          <p:nvSpPr>
            <p:cNvPr id="30" name="Freeform 30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0399480" y="4286470"/>
            <a:ext cx="647402" cy="647402"/>
            <a:chOff x="0" y="0"/>
            <a:chExt cx="863203" cy="863203"/>
          </a:xfrm>
        </p:grpSpPr>
        <p:sp>
          <p:nvSpPr>
            <p:cNvPr id="33" name="Freeform 33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0" y="0"/>
            <a:ext cx="18288000" cy="3486001"/>
          </a:xfrm>
          <a:custGeom>
            <a:avLst/>
            <a:gdLst/>
            <a:ahLst/>
            <a:cxnLst/>
            <a:rect l="l" t="t" r="r" b="b"/>
            <a:pathLst>
              <a:path w="18288000" h="3486001">
                <a:moveTo>
                  <a:pt x="0" y="0"/>
                </a:moveTo>
                <a:lnTo>
                  <a:pt x="18288000" y="0"/>
                </a:lnTo>
                <a:lnTo>
                  <a:pt x="18288000" y="3486001"/>
                </a:lnTo>
                <a:lnTo>
                  <a:pt x="0" y="3486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" b="-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76015" y="4253508"/>
            <a:ext cx="10959405" cy="871537"/>
            <a:chOff x="0" y="0"/>
            <a:chExt cx="14612540" cy="11620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612541" cy="1162050"/>
            </a:xfrm>
            <a:custGeom>
              <a:avLst/>
              <a:gdLst/>
              <a:ahLst/>
              <a:cxnLst/>
              <a:rect l="l" t="t" r="r" b="b"/>
              <a:pathLst>
                <a:path w="14612541" h="1162050">
                  <a:moveTo>
                    <a:pt x="0" y="0"/>
                  </a:moveTo>
                  <a:lnTo>
                    <a:pt x="14612541" y="0"/>
                  </a:lnTo>
                  <a:lnTo>
                    <a:pt x="14612541" y="1162050"/>
                  </a:lnTo>
                  <a:lnTo>
                    <a:pt x="0" y="11620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4612540" cy="1219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812"/>
                </a:lnSpc>
              </a:pPr>
              <a:r>
                <a:rPr lang="en-US" sz="5437" b="1">
                  <a:solidFill>
                    <a:srgbClr val="23393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Objectifs de la QuattroBorne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71252" y="5538490"/>
            <a:ext cx="8038208" cy="2081361"/>
            <a:chOff x="0" y="0"/>
            <a:chExt cx="10717610" cy="2775148"/>
          </a:xfrm>
        </p:grpSpPr>
        <p:sp>
          <p:nvSpPr>
            <p:cNvPr id="11" name="Freeform 11"/>
            <p:cNvSpPr/>
            <p:nvPr/>
          </p:nvSpPr>
          <p:spPr>
            <a:xfrm>
              <a:off x="6350" y="6350"/>
              <a:ext cx="10704957" cy="2762504"/>
            </a:xfrm>
            <a:custGeom>
              <a:avLst/>
              <a:gdLst/>
              <a:ahLst/>
              <a:cxnLst/>
              <a:rect l="l" t="t" r="r" b="b"/>
              <a:pathLst>
                <a:path w="10704957" h="2762504">
                  <a:moveTo>
                    <a:pt x="0" y="156210"/>
                  </a:moveTo>
                  <a:cubicBezTo>
                    <a:pt x="0" y="69977"/>
                    <a:pt x="70104" y="0"/>
                    <a:pt x="156718" y="0"/>
                  </a:cubicBezTo>
                  <a:lnTo>
                    <a:pt x="10548239" y="0"/>
                  </a:lnTo>
                  <a:cubicBezTo>
                    <a:pt x="10634853" y="0"/>
                    <a:pt x="10704957" y="69977"/>
                    <a:pt x="10704957" y="156210"/>
                  </a:cubicBezTo>
                  <a:lnTo>
                    <a:pt x="10704957" y="2606294"/>
                  </a:lnTo>
                  <a:cubicBezTo>
                    <a:pt x="10704957" y="2692527"/>
                    <a:pt x="10634853" y="2762504"/>
                    <a:pt x="10548239" y="2762504"/>
                  </a:cubicBezTo>
                  <a:lnTo>
                    <a:pt x="156718" y="2762504"/>
                  </a:lnTo>
                  <a:cubicBezTo>
                    <a:pt x="70104" y="2762504"/>
                    <a:pt x="0" y="2692527"/>
                    <a:pt x="0" y="2606294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0717657" cy="2775204"/>
            </a:xfrm>
            <a:custGeom>
              <a:avLst/>
              <a:gdLst/>
              <a:ahLst/>
              <a:cxnLst/>
              <a:rect l="l" t="t" r="r" b="b"/>
              <a:pathLst>
                <a:path w="10717657" h="2775204">
                  <a:moveTo>
                    <a:pt x="0" y="162560"/>
                  </a:moveTo>
                  <a:cubicBezTo>
                    <a:pt x="0" y="72771"/>
                    <a:pt x="73025" y="0"/>
                    <a:pt x="163068" y="0"/>
                  </a:cubicBezTo>
                  <a:lnTo>
                    <a:pt x="10554589" y="0"/>
                  </a:lnTo>
                  <a:lnTo>
                    <a:pt x="10554589" y="6350"/>
                  </a:lnTo>
                  <a:lnTo>
                    <a:pt x="10554589" y="0"/>
                  </a:lnTo>
                  <a:cubicBezTo>
                    <a:pt x="10644632" y="0"/>
                    <a:pt x="10717657" y="72771"/>
                    <a:pt x="10717657" y="162560"/>
                  </a:cubicBezTo>
                  <a:lnTo>
                    <a:pt x="10711307" y="162560"/>
                  </a:lnTo>
                  <a:lnTo>
                    <a:pt x="10717657" y="162560"/>
                  </a:lnTo>
                  <a:lnTo>
                    <a:pt x="10717657" y="2612644"/>
                  </a:lnTo>
                  <a:lnTo>
                    <a:pt x="10711307" y="2612644"/>
                  </a:lnTo>
                  <a:lnTo>
                    <a:pt x="10717657" y="2612644"/>
                  </a:lnTo>
                  <a:cubicBezTo>
                    <a:pt x="10717657" y="2702433"/>
                    <a:pt x="10644632" y="2775204"/>
                    <a:pt x="10554589" y="2775204"/>
                  </a:cubicBezTo>
                  <a:lnTo>
                    <a:pt x="10554589" y="2768854"/>
                  </a:lnTo>
                  <a:lnTo>
                    <a:pt x="10554589" y="2775204"/>
                  </a:lnTo>
                  <a:lnTo>
                    <a:pt x="163068" y="2775204"/>
                  </a:lnTo>
                  <a:lnTo>
                    <a:pt x="163068" y="2768854"/>
                  </a:lnTo>
                  <a:lnTo>
                    <a:pt x="163068" y="2775204"/>
                  </a:lnTo>
                  <a:cubicBezTo>
                    <a:pt x="73025" y="2775204"/>
                    <a:pt x="0" y="2702433"/>
                    <a:pt x="0" y="2612644"/>
                  </a:cubicBezTo>
                  <a:lnTo>
                    <a:pt x="0" y="162560"/>
                  </a:lnTo>
                  <a:lnTo>
                    <a:pt x="6350" y="162560"/>
                  </a:lnTo>
                  <a:lnTo>
                    <a:pt x="0" y="162560"/>
                  </a:lnTo>
                  <a:moveTo>
                    <a:pt x="12700" y="162560"/>
                  </a:moveTo>
                  <a:lnTo>
                    <a:pt x="12700" y="2612644"/>
                  </a:lnTo>
                  <a:lnTo>
                    <a:pt x="6350" y="2612644"/>
                  </a:lnTo>
                  <a:lnTo>
                    <a:pt x="12700" y="2612644"/>
                  </a:lnTo>
                  <a:cubicBezTo>
                    <a:pt x="12700" y="2695321"/>
                    <a:pt x="80010" y="2762504"/>
                    <a:pt x="163068" y="2762504"/>
                  </a:cubicBezTo>
                  <a:lnTo>
                    <a:pt x="10554589" y="2762504"/>
                  </a:lnTo>
                  <a:cubicBezTo>
                    <a:pt x="10637647" y="2762504"/>
                    <a:pt x="10704957" y="2695448"/>
                    <a:pt x="10704957" y="2612644"/>
                  </a:cubicBezTo>
                  <a:lnTo>
                    <a:pt x="10704957" y="162560"/>
                  </a:lnTo>
                  <a:cubicBezTo>
                    <a:pt x="10704957" y="79883"/>
                    <a:pt x="10637647" y="12700"/>
                    <a:pt x="10554589" y="12700"/>
                  </a:cubicBezTo>
                  <a:lnTo>
                    <a:pt x="163068" y="12700"/>
                  </a:lnTo>
                  <a:lnTo>
                    <a:pt x="163068" y="6350"/>
                  </a:lnTo>
                  <a:lnTo>
                    <a:pt x="163068" y="12700"/>
                  </a:lnTo>
                  <a:cubicBezTo>
                    <a:pt x="80010" y="12700"/>
                    <a:pt x="12700" y="79756"/>
                    <a:pt x="12700" y="16256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264295" y="5831532"/>
            <a:ext cx="3667125" cy="435620"/>
            <a:chOff x="0" y="0"/>
            <a:chExt cx="4889500" cy="58082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89500" cy="580827"/>
            </a:xfrm>
            <a:custGeom>
              <a:avLst/>
              <a:gdLst/>
              <a:ahLst/>
              <a:cxnLst/>
              <a:rect l="l" t="t" r="r" b="b"/>
              <a:pathLst>
                <a:path w="4889500" h="580827">
                  <a:moveTo>
                    <a:pt x="0" y="0"/>
                  </a:moveTo>
                  <a:lnTo>
                    <a:pt x="4889500" y="0"/>
                  </a:lnTo>
                  <a:lnTo>
                    <a:pt x="4889500" y="580827"/>
                  </a:lnTo>
                  <a:lnTo>
                    <a:pt x="0" y="5808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4889500" cy="60940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74"/>
                </a:lnSpc>
              </a:pPr>
              <a:r>
                <a:rPr lang="en-US" sz="2687" b="1">
                  <a:solidFill>
                    <a:srgbClr val="3B4E4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Informer &amp; engager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64295" y="6434435"/>
            <a:ext cx="7452123" cy="446186"/>
            <a:chOff x="0" y="0"/>
            <a:chExt cx="9936163" cy="59491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936163" cy="594915"/>
            </a:xfrm>
            <a:custGeom>
              <a:avLst/>
              <a:gdLst/>
              <a:ahLst/>
              <a:cxnLst/>
              <a:rect l="l" t="t" r="r" b="b"/>
              <a:pathLst>
                <a:path w="9936163" h="594915">
                  <a:moveTo>
                    <a:pt x="0" y="0"/>
                  </a:moveTo>
                  <a:lnTo>
                    <a:pt x="9936163" y="0"/>
                  </a:lnTo>
                  <a:lnTo>
                    <a:pt x="9936163" y="594915"/>
                  </a:lnTo>
                  <a:lnTo>
                    <a:pt x="0" y="5949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9936163" cy="73779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00"/>
                </a:lnSpc>
              </a:pPr>
              <a:r>
                <a:rPr lang="en-US" sz="2187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Événements en temps réel et valorisation locale.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278690" y="5538490"/>
            <a:ext cx="8038208" cy="2081361"/>
            <a:chOff x="0" y="0"/>
            <a:chExt cx="10717610" cy="2775148"/>
          </a:xfrm>
        </p:grpSpPr>
        <p:sp>
          <p:nvSpPr>
            <p:cNvPr id="20" name="Freeform 20"/>
            <p:cNvSpPr/>
            <p:nvPr/>
          </p:nvSpPr>
          <p:spPr>
            <a:xfrm>
              <a:off x="6350" y="6350"/>
              <a:ext cx="10704957" cy="2762504"/>
            </a:xfrm>
            <a:custGeom>
              <a:avLst/>
              <a:gdLst/>
              <a:ahLst/>
              <a:cxnLst/>
              <a:rect l="l" t="t" r="r" b="b"/>
              <a:pathLst>
                <a:path w="10704957" h="2762504">
                  <a:moveTo>
                    <a:pt x="0" y="156210"/>
                  </a:moveTo>
                  <a:cubicBezTo>
                    <a:pt x="0" y="69977"/>
                    <a:pt x="70104" y="0"/>
                    <a:pt x="156718" y="0"/>
                  </a:cubicBezTo>
                  <a:lnTo>
                    <a:pt x="10548239" y="0"/>
                  </a:lnTo>
                  <a:cubicBezTo>
                    <a:pt x="10634853" y="0"/>
                    <a:pt x="10704957" y="69977"/>
                    <a:pt x="10704957" y="156210"/>
                  </a:cubicBezTo>
                  <a:lnTo>
                    <a:pt x="10704957" y="2606294"/>
                  </a:lnTo>
                  <a:cubicBezTo>
                    <a:pt x="10704957" y="2692527"/>
                    <a:pt x="10634853" y="2762504"/>
                    <a:pt x="10548239" y="2762504"/>
                  </a:cubicBezTo>
                  <a:lnTo>
                    <a:pt x="156718" y="2762504"/>
                  </a:lnTo>
                  <a:cubicBezTo>
                    <a:pt x="70104" y="2762504"/>
                    <a:pt x="0" y="2692527"/>
                    <a:pt x="0" y="2606294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10717657" cy="2775204"/>
            </a:xfrm>
            <a:custGeom>
              <a:avLst/>
              <a:gdLst/>
              <a:ahLst/>
              <a:cxnLst/>
              <a:rect l="l" t="t" r="r" b="b"/>
              <a:pathLst>
                <a:path w="10717657" h="2775204">
                  <a:moveTo>
                    <a:pt x="0" y="162560"/>
                  </a:moveTo>
                  <a:cubicBezTo>
                    <a:pt x="0" y="72771"/>
                    <a:pt x="73025" y="0"/>
                    <a:pt x="163068" y="0"/>
                  </a:cubicBezTo>
                  <a:lnTo>
                    <a:pt x="10554589" y="0"/>
                  </a:lnTo>
                  <a:lnTo>
                    <a:pt x="10554589" y="6350"/>
                  </a:lnTo>
                  <a:lnTo>
                    <a:pt x="10554589" y="0"/>
                  </a:lnTo>
                  <a:cubicBezTo>
                    <a:pt x="10644632" y="0"/>
                    <a:pt x="10717657" y="72771"/>
                    <a:pt x="10717657" y="162560"/>
                  </a:cubicBezTo>
                  <a:lnTo>
                    <a:pt x="10711307" y="162560"/>
                  </a:lnTo>
                  <a:lnTo>
                    <a:pt x="10717657" y="162560"/>
                  </a:lnTo>
                  <a:lnTo>
                    <a:pt x="10717657" y="2612644"/>
                  </a:lnTo>
                  <a:lnTo>
                    <a:pt x="10711307" y="2612644"/>
                  </a:lnTo>
                  <a:lnTo>
                    <a:pt x="10717657" y="2612644"/>
                  </a:lnTo>
                  <a:cubicBezTo>
                    <a:pt x="10717657" y="2702433"/>
                    <a:pt x="10644632" y="2775204"/>
                    <a:pt x="10554589" y="2775204"/>
                  </a:cubicBezTo>
                  <a:lnTo>
                    <a:pt x="10554589" y="2768854"/>
                  </a:lnTo>
                  <a:lnTo>
                    <a:pt x="10554589" y="2775204"/>
                  </a:lnTo>
                  <a:lnTo>
                    <a:pt x="163068" y="2775204"/>
                  </a:lnTo>
                  <a:lnTo>
                    <a:pt x="163068" y="2768854"/>
                  </a:lnTo>
                  <a:lnTo>
                    <a:pt x="163068" y="2775204"/>
                  </a:lnTo>
                  <a:cubicBezTo>
                    <a:pt x="73025" y="2775204"/>
                    <a:pt x="0" y="2702433"/>
                    <a:pt x="0" y="2612644"/>
                  </a:cubicBezTo>
                  <a:lnTo>
                    <a:pt x="0" y="162560"/>
                  </a:lnTo>
                  <a:lnTo>
                    <a:pt x="6350" y="162560"/>
                  </a:lnTo>
                  <a:lnTo>
                    <a:pt x="0" y="162560"/>
                  </a:lnTo>
                  <a:moveTo>
                    <a:pt x="12700" y="162560"/>
                  </a:moveTo>
                  <a:lnTo>
                    <a:pt x="12700" y="2612644"/>
                  </a:lnTo>
                  <a:lnTo>
                    <a:pt x="6350" y="2612644"/>
                  </a:lnTo>
                  <a:lnTo>
                    <a:pt x="12700" y="2612644"/>
                  </a:lnTo>
                  <a:cubicBezTo>
                    <a:pt x="12700" y="2695321"/>
                    <a:pt x="80010" y="2762504"/>
                    <a:pt x="163068" y="2762504"/>
                  </a:cubicBezTo>
                  <a:lnTo>
                    <a:pt x="10554589" y="2762504"/>
                  </a:lnTo>
                  <a:cubicBezTo>
                    <a:pt x="10637647" y="2762504"/>
                    <a:pt x="10704957" y="2695448"/>
                    <a:pt x="10704957" y="2612644"/>
                  </a:cubicBezTo>
                  <a:lnTo>
                    <a:pt x="10704957" y="162560"/>
                  </a:lnTo>
                  <a:cubicBezTo>
                    <a:pt x="10704957" y="79883"/>
                    <a:pt x="10637647" y="12700"/>
                    <a:pt x="10554589" y="12700"/>
                  </a:cubicBezTo>
                  <a:lnTo>
                    <a:pt x="163068" y="12700"/>
                  </a:lnTo>
                  <a:lnTo>
                    <a:pt x="163068" y="6350"/>
                  </a:lnTo>
                  <a:lnTo>
                    <a:pt x="163068" y="12700"/>
                  </a:lnTo>
                  <a:cubicBezTo>
                    <a:pt x="80010" y="12700"/>
                    <a:pt x="12700" y="79756"/>
                    <a:pt x="12700" y="16256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9571732" y="5831532"/>
            <a:ext cx="4273302" cy="435620"/>
            <a:chOff x="0" y="0"/>
            <a:chExt cx="5697737" cy="58082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697737" cy="580827"/>
            </a:xfrm>
            <a:custGeom>
              <a:avLst/>
              <a:gdLst/>
              <a:ahLst/>
              <a:cxnLst/>
              <a:rect l="l" t="t" r="r" b="b"/>
              <a:pathLst>
                <a:path w="5697737" h="580827">
                  <a:moveTo>
                    <a:pt x="0" y="0"/>
                  </a:moveTo>
                  <a:lnTo>
                    <a:pt x="5697737" y="0"/>
                  </a:lnTo>
                  <a:lnTo>
                    <a:pt x="5697737" y="580827"/>
                  </a:lnTo>
                  <a:lnTo>
                    <a:pt x="0" y="5808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5697737" cy="60940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74"/>
                </a:lnSpc>
              </a:pPr>
              <a:r>
                <a:rPr lang="en-US" sz="2687" b="1">
                  <a:solidFill>
                    <a:srgbClr val="3B4E4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Dynamiser le tourisme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571732" y="6434435"/>
            <a:ext cx="7452123" cy="892374"/>
            <a:chOff x="0" y="0"/>
            <a:chExt cx="9936163" cy="118983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936163" cy="1189832"/>
            </a:xfrm>
            <a:custGeom>
              <a:avLst/>
              <a:gdLst/>
              <a:ahLst/>
              <a:cxnLst/>
              <a:rect l="l" t="t" r="r" b="b"/>
              <a:pathLst>
                <a:path w="9936163" h="1189832">
                  <a:moveTo>
                    <a:pt x="0" y="0"/>
                  </a:moveTo>
                  <a:lnTo>
                    <a:pt x="9936163" y="0"/>
                  </a:lnTo>
                  <a:lnTo>
                    <a:pt x="9936163" y="1189832"/>
                  </a:lnTo>
                  <a:lnTo>
                    <a:pt x="0" y="11898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142875"/>
              <a:ext cx="9936163" cy="133270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00"/>
                </a:lnSpc>
              </a:pPr>
              <a:r>
                <a:rPr lang="en-US" sz="2187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Parcours sur mesure, mini-guides audio et réalité augmentée.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71252" y="7889081"/>
            <a:ext cx="8038208" cy="1635175"/>
            <a:chOff x="0" y="0"/>
            <a:chExt cx="10717610" cy="2180233"/>
          </a:xfrm>
        </p:grpSpPr>
        <p:sp>
          <p:nvSpPr>
            <p:cNvPr id="29" name="Freeform 29"/>
            <p:cNvSpPr/>
            <p:nvPr/>
          </p:nvSpPr>
          <p:spPr>
            <a:xfrm>
              <a:off x="6350" y="6350"/>
              <a:ext cx="10704830" cy="2167509"/>
            </a:xfrm>
            <a:custGeom>
              <a:avLst/>
              <a:gdLst/>
              <a:ahLst/>
              <a:cxnLst/>
              <a:rect l="l" t="t" r="r" b="b"/>
              <a:pathLst>
                <a:path w="10704830" h="2167509">
                  <a:moveTo>
                    <a:pt x="0" y="156210"/>
                  </a:moveTo>
                  <a:cubicBezTo>
                    <a:pt x="0" y="69977"/>
                    <a:pt x="70231" y="0"/>
                    <a:pt x="156845" y="0"/>
                  </a:cubicBezTo>
                  <a:lnTo>
                    <a:pt x="10547985" y="0"/>
                  </a:lnTo>
                  <a:cubicBezTo>
                    <a:pt x="10634599" y="0"/>
                    <a:pt x="10704830" y="69977"/>
                    <a:pt x="10704830" y="156210"/>
                  </a:cubicBezTo>
                  <a:lnTo>
                    <a:pt x="10704830" y="2011299"/>
                  </a:lnTo>
                  <a:cubicBezTo>
                    <a:pt x="10704830" y="2097532"/>
                    <a:pt x="10634599" y="2167509"/>
                    <a:pt x="10547985" y="2167509"/>
                  </a:cubicBezTo>
                  <a:lnTo>
                    <a:pt x="156845" y="2167509"/>
                  </a:lnTo>
                  <a:cubicBezTo>
                    <a:pt x="70231" y="2167509"/>
                    <a:pt x="0" y="2097659"/>
                    <a:pt x="0" y="2011299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10717530" cy="2180209"/>
            </a:xfrm>
            <a:custGeom>
              <a:avLst/>
              <a:gdLst/>
              <a:ahLst/>
              <a:cxnLst/>
              <a:rect l="l" t="t" r="r" b="b"/>
              <a:pathLst>
                <a:path w="10717530" h="2180209">
                  <a:moveTo>
                    <a:pt x="0" y="162560"/>
                  </a:moveTo>
                  <a:cubicBezTo>
                    <a:pt x="0" y="72771"/>
                    <a:pt x="73152" y="0"/>
                    <a:pt x="163195" y="0"/>
                  </a:cubicBezTo>
                  <a:lnTo>
                    <a:pt x="10554335" y="0"/>
                  </a:lnTo>
                  <a:lnTo>
                    <a:pt x="10554335" y="6350"/>
                  </a:lnTo>
                  <a:lnTo>
                    <a:pt x="10554335" y="0"/>
                  </a:lnTo>
                  <a:cubicBezTo>
                    <a:pt x="10644505" y="0"/>
                    <a:pt x="10717530" y="72771"/>
                    <a:pt x="10717530" y="162560"/>
                  </a:cubicBezTo>
                  <a:lnTo>
                    <a:pt x="10711180" y="162560"/>
                  </a:lnTo>
                  <a:lnTo>
                    <a:pt x="10717530" y="162560"/>
                  </a:lnTo>
                  <a:lnTo>
                    <a:pt x="10717530" y="2017649"/>
                  </a:lnTo>
                  <a:lnTo>
                    <a:pt x="10711180" y="2017649"/>
                  </a:lnTo>
                  <a:lnTo>
                    <a:pt x="10717530" y="2017649"/>
                  </a:lnTo>
                  <a:cubicBezTo>
                    <a:pt x="10717530" y="2107438"/>
                    <a:pt x="10644378" y="2180209"/>
                    <a:pt x="10554335" y="2180209"/>
                  </a:cubicBezTo>
                  <a:lnTo>
                    <a:pt x="10554335" y="2173859"/>
                  </a:lnTo>
                  <a:lnTo>
                    <a:pt x="10554335" y="2180209"/>
                  </a:lnTo>
                  <a:lnTo>
                    <a:pt x="163195" y="2180209"/>
                  </a:lnTo>
                  <a:lnTo>
                    <a:pt x="163195" y="2173859"/>
                  </a:lnTo>
                  <a:lnTo>
                    <a:pt x="163195" y="2180209"/>
                  </a:lnTo>
                  <a:cubicBezTo>
                    <a:pt x="73025" y="2180209"/>
                    <a:pt x="0" y="2107438"/>
                    <a:pt x="0" y="2017649"/>
                  </a:cubicBezTo>
                  <a:lnTo>
                    <a:pt x="0" y="162560"/>
                  </a:lnTo>
                  <a:lnTo>
                    <a:pt x="6350" y="162560"/>
                  </a:lnTo>
                  <a:lnTo>
                    <a:pt x="0" y="162560"/>
                  </a:lnTo>
                  <a:moveTo>
                    <a:pt x="12700" y="162560"/>
                  </a:moveTo>
                  <a:lnTo>
                    <a:pt x="12700" y="2017649"/>
                  </a:lnTo>
                  <a:lnTo>
                    <a:pt x="6350" y="2017649"/>
                  </a:lnTo>
                  <a:lnTo>
                    <a:pt x="12700" y="2017649"/>
                  </a:lnTo>
                  <a:cubicBezTo>
                    <a:pt x="12700" y="2100326"/>
                    <a:pt x="80137" y="2167509"/>
                    <a:pt x="163195" y="2167509"/>
                  </a:cubicBezTo>
                  <a:lnTo>
                    <a:pt x="10554335" y="2167509"/>
                  </a:lnTo>
                  <a:cubicBezTo>
                    <a:pt x="10637520" y="2167509"/>
                    <a:pt x="10704830" y="2100453"/>
                    <a:pt x="10704830" y="2017649"/>
                  </a:cubicBezTo>
                  <a:lnTo>
                    <a:pt x="10704830" y="162560"/>
                  </a:lnTo>
                  <a:cubicBezTo>
                    <a:pt x="10704830" y="79883"/>
                    <a:pt x="10637393" y="12700"/>
                    <a:pt x="10554335" y="12700"/>
                  </a:cubicBezTo>
                  <a:lnTo>
                    <a:pt x="163195" y="12700"/>
                  </a:lnTo>
                  <a:lnTo>
                    <a:pt x="163195" y="6350"/>
                  </a:lnTo>
                  <a:lnTo>
                    <a:pt x="163195" y="12700"/>
                  </a:lnTo>
                  <a:cubicBezTo>
                    <a:pt x="80137" y="12700"/>
                    <a:pt x="12700" y="79756"/>
                    <a:pt x="12700" y="16256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264295" y="8182124"/>
            <a:ext cx="3989338" cy="435620"/>
            <a:chOff x="0" y="0"/>
            <a:chExt cx="5319117" cy="58082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5319117" cy="580827"/>
            </a:xfrm>
            <a:custGeom>
              <a:avLst/>
              <a:gdLst/>
              <a:ahLst/>
              <a:cxnLst/>
              <a:rect l="l" t="t" r="r" b="b"/>
              <a:pathLst>
                <a:path w="5319117" h="580827">
                  <a:moveTo>
                    <a:pt x="0" y="0"/>
                  </a:moveTo>
                  <a:lnTo>
                    <a:pt x="5319117" y="0"/>
                  </a:lnTo>
                  <a:lnTo>
                    <a:pt x="5319117" y="580827"/>
                  </a:lnTo>
                  <a:lnTo>
                    <a:pt x="0" y="5808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5319117" cy="60940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74"/>
                </a:lnSpc>
              </a:pPr>
              <a:r>
                <a:rPr lang="en-US" sz="2687" b="1">
                  <a:solidFill>
                    <a:srgbClr val="3B4E4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Soutenir commerces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64295" y="8785026"/>
            <a:ext cx="7452123" cy="446186"/>
            <a:chOff x="0" y="0"/>
            <a:chExt cx="9936163" cy="59491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936163" cy="594915"/>
            </a:xfrm>
            <a:custGeom>
              <a:avLst/>
              <a:gdLst/>
              <a:ahLst/>
              <a:cxnLst/>
              <a:rect l="l" t="t" r="r" b="b"/>
              <a:pathLst>
                <a:path w="9936163" h="594915">
                  <a:moveTo>
                    <a:pt x="0" y="0"/>
                  </a:moveTo>
                  <a:lnTo>
                    <a:pt x="9936163" y="0"/>
                  </a:lnTo>
                  <a:lnTo>
                    <a:pt x="9936163" y="594915"/>
                  </a:lnTo>
                  <a:lnTo>
                    <a:pt x="0" y="5949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142875"/>
              <a:ext cx="9936163" cy="73779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00"/>
                </a:lnSpc>
              </a:pPr>
              <a:r>
                <a:rPr lang="en-US" sz="2187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Promotions et suggestions personnalisées.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278690" y="7889081"/>
            <a:ext cx="8038208" cy="1635175"/>
            <a:chOff x="0" y="0"/>
            <a:chExt cx="10717610" cy="2180233"/>
          </a:xfrm>
        </p:grpSpPr>
        <p:sp>
          <p:nvSpPr>
            <p:cNvPr id="38" name="Freeform 38"/>
            <p:cNvSpPr/>
            <p:nvPr/>
          </p:nvSpPr>
          <p:spPr>
            <a:xfrm>
              <a:off x="6350" y="6350"/>
              <a:ext cx="10704830" cy="2167509"/>
            </a:xfrm>
            <a:custGeom>
              <a:avLst/>
              <a:gdLst/>
              <a:ahLst/>
              <a:cxnLst/>
              <a:rect l="l" t="t" r="r" b="b"/>
              <a:pathLst>
                <a:path w="10704830" h="2167509">
                  <a:moveTo>
                    <a:pt x="0" y="156210"/>
                  </a:moveTo>
                  <a:cubicBezTo>
                    <a:pt x="0" y="69977"/>
                    <a:pt x="70231" y="0"/>
                    <a:pt x="156845" y="0"/>
                  </a:cubicBezTo>
                  <a:lnTo>
                    <a:pt x="10547985" y="0"/>
                  </a:lnTo>
                  <a:cubicBezTo>
                    <a:pt x="10634599" y="0"/>
                    <a:pt x="10704830" y="69977"/>
                    <a:pt x="10704830" y="156210"/>
                  </a:cubicBezTo>
                  <a:lnTo>
                    <a:pt x="10704830" y="2011299"/>
                  </a:lnTo>
                  <a:cubicBezTo>
                    <a:pt x="10704830" y="2097532"/>
                    <a:pt x="10634599" y="2167509"/>
                    <a:pt x="10547985" y="2167509"/>
                  </a:cubicBezTo>
                  <a:lnTo>
                    <a:pt x="156845" y="2167509"/>
                  </a:lnTo>
                  <a:cubicBezTo>
                    <a:pt x="70231" y="2167509"/>
                    <a:pt x="0" y="2097659"/>
                    <a:pt x="0" y="2011299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0" y="0"/>
              <a:ext cx="10717530" cy="2180209"/>
            </a:xfrm>
            <a:custGeom>
              <a:avLst/>
              <a:gdLst/>
              <a:ahLst/>
              <a:cxnLst/>
              <a:rect l="l" t="t" r="r" b="b"/>
              <a:pathLst>
                <a:path w="10717530" h="2180209">
                  <a:moveTo>
                    <a:pt x="0" y="162560"/>
                  </a:moveTo>
                  <a:cubicBezTo>
                    <a:pt x="0" y="72771"/>
                    <a:pt x="73152" y="0"/>
                    <a:pt x="163195" y="0"/>
                  </a:cubicBezTo>
                  <a:lnTo>
                    <a:pt x="10554335" y="0"/>
                  </a:lnTo>
                  <a:lnTo>
                    <a:pt x="10554335" y="6350"/>
                  </a:lnTo>
                  <a:lnTo>
                    <a:pt x="10554335" y="0"/>
                  </a:lnTo>
                  <a:cubicBezTo>
                    <a:pt x="10644505" y="0"/>
                    <a:pt x="10717530" y="72771"/>
                    <a:pt x="10717530" y="162560"/>
                  </a:cubicBezTo>
                  <a:lnTo>
                    <a:pt x="10711180" y="162560"/>
                  </a:lnTo>
                  <a:lnTo>
                    <a:pt x="10717530" y="162560"/>
                  </a:lnTo>
                  <a:lnTo>
                    <a:pt x="10717530" y="2017649"/>
                  </a:lnTo>
                  <a:lnTo>
                    <a:pt x="10711180" y="2017649"/>
                  </a:lnTo>
                  <a:lnTo>
                    <a:pt x="10717530" y="2017649"/>
                  </a:lnTo>
                  <a:cubicBezTo>
                    <a:pt x="10717530" y="2107438"/>
                    <a:pt x="10644378" y="2180209"/>
                    <a:pt x="10554335" y="2180209"/>
                  </a:cubicBezTo>
                  <a:lnTo>
                    <a:pt x="10554335" y="2173859"/>
                  </a:lnTo>
                  <a:lnTo>
                    <a:pt x="10554335" y="2180209"/>
                  </a:lnTo>
                  <a:lnTo>
                    <a:pt x="163195" y="2180209"/>
                  </a:lnTo>
                  <a:lnTo>
                    <a:pt x="163195" y="2173859"/>
                  </a:lnTo>
                  <a:lnTo>
                    <a:pt x="163195" y="2180209"/>
                  </a:lnTo>
                  <a:cubicBezTo>
                    <a:pt x="73025" y="2180209"/>
                    <a:pt x="0" y="2107438"/>
                    <a:pt x="0" y="2017649"/>
                  </a:cubicBezTo>
                  <a:lnTo>
                    <a:pt x="0" y="162560"/>
                  </a:lnTo>
                  <a:lnTo>
                    <a:pt x="6350" y="162560"/>
                  </a:lnTo>
                  <a:lnTo>
                    <a:pt x="0" y="162560"/>
                  </a:lnTo>
                  <a:moveTo>
                    <a:pt x="12700" y="162560"/>
                  </a:moveTo>
                  <a:lnTo>
                    <a:pt x="12700" y="2017649"/>
                  </a:lnTo>
                  <a:lnTo>
                    <a:pt x="6350" y="2017649"/>
                  </a:lnTo>
                  <a:lnTo>
                    <a:pt x="12700" y="2017649"/>
                  </a:lnTo>
                  <a:cubicBezTo>
                    <a:pt x="12700" y="2100326"/>
                    <a:pt x="80137" y="2167509"/>
                    <a:pt x="163195" y="2167509"/>
                  </a:cubicBezTo>
                  <a:lnTo>
                    <a:pt x="10554335" y="2167509"/>
                  </a:lnTo>
                  <a:cubicBezTo>
                    <a:pt x="10637520" y="2167509"/>
                    <a:pt x="10704830" y="2100453"/>
                    <a:pt x="10704830" y="2017649"/>
                  </a:cubicBezTo>
                  <a:lnTo>
                    <a:pt x="10704830" y="162560"/>
                  </a:lnTo>
                  <a:cubicBezTo>
                    <a:pt x="10704830" y="79883"/>
                    <a:pt x="10637393" y="12700"/>
                    <a:pt x="10554335" y="12700"/>
                  </a:cubicBezTo>
                  <a:lnTo>
                    <a:pt x="163195" y="12700"/>
                  </a:lnTo>
                  <a:lnTo>
                    <a:pt x="163195" y="6350"/>
                  </a:lnTo>
                  <a:lnTo>
                    <a:pt x="163195" y="12700"/>
                  </a:lnTo>
                  <a:cubicBezTo>
                    <a:pt x="80137" y="12700"/>
                    <a:pt x="12700" y="79756"/>
                    <a:pt x="12700" y="16256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9571732" y="8182124"/>
            <a:ext cx="4723359" cy="435620"/>
            <a:chOff x="0" y="0"/>
            <a:chExt cx="6297812" cy="58082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297812" cy="580827"/>
            </a:xfrm>
            <a:custGeom>
              <a:avLst/>
              <a:gdLst/>
              <a:ahLst/>
              <a:cxnLst/>
              <a:rect l="l" t="t" r="r" b="b"/>
              <a:pathLst>
                <a:path w="6297812" h="580827">
                  <a:moveTo>
                    <a:pt x="0" y="0"/>
                  </a:moveTo>
                  <a:lnTo>
                    <a:pt x="6297812" y="0"/>
                  </a:lnTo>
                  <a:lnTo>
                    <a:pt x="6297812" y="580827"/>
                  </a:lnTo>
                  <a:lnTo>
                    <a:pt x="0" y="5808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28575"/>
              <a:ext cx="6297812" cy="60940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74"/>
                </a:lnSpc>
              </a:pPr>
              <a:r>
                <a:rPr lang="en-US" sz="2687" b="1">
                  <a:solidFill>
                    <a:srgbClr val="3B4E4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Numérisation accessible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9571732" y="8785026"/>
            <a:ext cx="7452123" cy="446186"/>
            <a:chOff x="0" y="0"/>
            <a:chExt cx="9936163" cy="59491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9936163" cy="594915"/>
            </a:xfrm>
            <a:custGeom>
              <a:avLst/>
              <a:gdLst/>
              <a:ahLst/>
              <a:cxnLst/>
              <a:rect l="l" t="t" r="r" b="b"/>
              <a:pathLst>
                <a:path w="9936163" h="594915">
                  <a:moveTo>
                    <a:pt x="0" y="0"/>
                  </a:moveTo>
                  <a:lnTo>
                    <a:pt x="9936163" y="0"/>
                  </a:lnTo>
                  <a:lnTo>
                    <a:pt x="9936163" y="594915"/>
                  </a:lnTo>
                  <a:lnTo>
                    <a:pt x="0" y="5949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142875"/>
              <a:ext cx="9936163" cy="73779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00"/>
                </a:lnSpc>
              </a:pPr>
              <a:r>
                <a:rPr lang="en-US" sz="2187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Information publique sans smartphone.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0" y="0"/>
            <a:ext cx="18288000" cy="3544044"/>
          </a:xfrm>
          <a:custGeom>
            <a:avLst/>
            <a:gdLst/>
            <a:ahLst/>
            <a:cxnLst/>
            <a:rect l="l" t="t" r="r" b="b"/>
            <a:pathLst>
              <a:path w="18288000" h="3544044">
                <a:moveTo>
                  <a:pt x="0" y="0"/>
                </a:moveTo>
                <a:lnTo>
                  <a:pt x="18288000" y="0"/>
                </a:lnTo>
                <a:lnTo>
                  <a:pt x="18288000" y="3544044"/>
                </a:lnTo>
                <a:lnTo>
                  <a:pt x="0" y="3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" r="-10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87475" y="5258683"/>
            <a:ext cx="13095089" cy="1132367"/>
            <a:chOff x="0" y="0"/>
            <a:chExt cx="17460118" cy="15098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460119" cy="1509823"/>
            </a:xfrm>
            <a:custGeom>
              <a:avLst/>
              <a:gdLst/>
              <a:ahLst/>
              <a:cxnLst/>
              <a:rect l="l" t="t" r="r" b="b"/>
              <a:pathLst>
                <a:path w="17460119" h="1509823">
                  <a:moveTo>
                    <a:pt x="0" y="0"/>
                  </a:moveTo>
                  <a:lnTo>
                    <a:pt x="17460119" y="0"/>
                  </a:lnTo>
                  <a:lnTo>
                    <a:pt x="17460119" y="1509823"/>
                  </a:lnTo>
                  <a:lnTo>
                    <a:pt x="0" y="15098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7460118" cy="15669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>
                  <a:solidFill>
                    <a:srgbClr val="23393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Implantation et budget pour Metz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7475" y="6757541"/>
            <a:ext cx="647402" cy="647402"/>
            <a:chOff x="0" y="0"/>
            <a:chExt cx="863203" cy="863203"/>
          </a:xfrm>
        </p:grpSpPr>
        <p:sp>
          <p:nvSpPr>
            <p:cNvPr id="11" name="Freeform 11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913632" y="6859638"/>
            <a:ext cx="3544044" cy="442912"/>
            <a:chOff x="0" y="0"/>
            <a:chExt cx="4725392" cy="5905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3B4E4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Zones clés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913632" y="7472660"/>
            <a:ext cx="7053262" cy="907256"/>
            <a:chOff x="0" y="0"/>
            <a:chExt cx="9404350" cy="12096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404350" cy="1209675"/>
            </a:xfrm>
            <a:custGeom>
              <a:avLst/>
              <a:gdLst/>
              <a:ahLst/>
              <a:cxnLst/>
              <a:rect l="l" t="t" r="r" b="b"/>
              <a:pathLst>
                <a:path w="9404350" h="1209675">
                  <a:moveTo>
                    <a:pt x="0" y="0"/>
                  </a:moveTo>
                  <a:lnTo>
                    <a:pt x="9404350" y="0"/>
                  </a:lnTo>
                  <a:lnTo>
                    <a:pt x="9404350" y="1209675"/>
                  </a:lnTo>
                  <a:lnTo>
                    <a:pt x="0" y="12096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9404350" cy="13525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Place d’Armes, Gare, Centre Saint-Jacques, bords de Moselle.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316491" y="6757541"/>
            <a:ext cx="647403" cy="647402"/>
            <a:chOff x="0" y="0"/>
            <a:chExt cx="863203" cy="863203"/>
          </a:xfrm>
        </p:grpSpPr>
        <p:sp>
          <p:nvSpPr>
            <p:cNvPr id="20" name="Freeform 20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0242649" y="6859638"/>
            <a:ext cx="3544044" cy="442912"/>
            <a:chOff x="0" y="0"/>
            <a:chExt cx="4725392" cy="59055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3B4E4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Coût par borne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242649" y="7472660"/>
            <a:ext cx="7053262" cy="907256"/>
            <a:chOff x="0" y="0"/>
            <a:chExt cx="9404350" cy="120967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404350" cy="1209675"/>
            </a:xfrm>
            <a:custGeom>
              <a:avLst/>
              <a:gdLst/>
              <a:ahLst/>
              <a:cxnLst/>
              <a:rect l="l" t="t" r="r" b="b"/>
              <a:pathLst>
                <a:path w="9404350" h="1209675">
                  <a:moveTo>
                    <a:pt x="0" y="0"/>
                  </a:moveTo>
                  <a:lnTo>
                    <a:pt x="9404350" y="0"/>
                  </a:lnTo>
                  <a:lnTo>
                    <a:pt x="9404350" y="1209675"/>
                  </a:lnTo>
                  <a:lnTo>
                    <a:pt x="0" y="12096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142875"/>
              <a:ext cx="9404350" cy="13525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Environ 5 000 €, matériel robuste et maintenance incluse.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719810" y="1336649"/>
            <a:ext cx="12051668" cy="1132367"/>
            <a:chOff x="0" y="0"/>
            <a:chExt cx="16068891" cy="15098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68892" cy="1509823"/>
            </a:xfrm>
            <a:custGeom>
              <a:avLst/>
              <a:gdLst/>
              <a:ahLst/>
              <a:cxnLst/>
              <a:rect l="l" t="t" r="r" b="b"/>
              <a:pathLst>
                <a:path w="16068892" h="1509823">
                  <a:moveTo>
                    <a:pt x="0" y="0"/>
                  </a:moveTo>
                  <a:lnTo>
                    <a:pt x="16068892" y="0"/>
                  </a:lnTo>
                  <a:lnTo>
                    <a:pt x="16068892" y="1509823"/>
                  </a:lnTo>
                  <a:lnTo>
                    <a:pt x="0" y="15098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6068891" cy="15669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>
                  <a:solidFill>
                    <a:srgbClr val="23393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Impact et retour sur investissement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6449" y="5606706"/>
            <a:ext cx="3544044" cy="662802"/>
            <a:chOff x="0" y="0"/>
            <a:chExt cx="4725392" cy="88373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25392" cy="883737"/>
            </a:xfrm>
            <a:custGeom>
              <a:avLst/>
              <a:gdLst/>
              <a:ahLst/>
              <a:cxnLst/>
              <a:rect l="l" t="t" r="r" b="b"/>
              <a:pathLst>
                <a:path w="4725392" h="883737">
                  <a:moveTo>
                    <a:pt x="0" y="0"/>
                  </a:moveTo>
                  <a:lnTo>
                    <a:pt x="4725392" y="0"/>
                  </a:lnTo>
                  <a:lnTo>
                    <a:pt x="4725392" y="883737"/>
                  </a:lnTo>
                  <a:lnTo>
                    <a:pt x="0" y="8837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725392" cy="9218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062"/>
                </a:lnSpc>
              </a:pPr>
              <a:r>
                <a:rPr lang="en-US" sz="3249" b="1">
                  <a:solidFill>
                    <a:srgbClr val="23393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Commerces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86449" y="6333136"/>
            <a:ext cx="3556993" cy="1661251"/>
            <a:chOff x="0" y="0"/>
            <a:chExt cx="4742657" cy="22150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742657" cy="2215001"/>
            </a:xfrm>
            <a:custGeom>
              <a:avLst/>
              <a:gdLst/>
              <a:ahLst/>
              <a:cxnLst/>
              <a:rect l="l" t="t" r="r" b="b"/>
              <a:pathLst>
                <a:path w="4742657" h="2215001">
                  <a:moveTo>
                    <a:pt x="0" y="0"/>
                  </a:moveTo>
                  <a:lnTo>
                    <a:pt x="4742657" y="0"/>
                  </a:lnTo>
                  <a:lnTo>
                    <a:pt x="4742657" y="2215001"/>
                  </a:lnTo>
                  <a:lnTo>
                    <a:pt x="0" y="22150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71450"/>
              <a:ext cx="4742657" cy="23864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376"/>
                </a:lnSpc>
              </a:pPr>
              <a:r>
                <a:rPr lang="en-US" sz="2687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Augmentation de la fréquentation via promotions ciblées.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206574" y="5649161"/>
            <a:ext cx="3544044" cy="662802"/>
            <a:chOff x="0" y="0"/>
            <a:chExt cx="4725392" cy="88373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25392" cy="883737"/>
            </a:xfrm>
            <a:custGeom>
              <a:avLst/>
              <a:gdLst/>
              <a:ahLst/>
              <a:cxnLst/>
              <a:rect l="l" t="t" r="r" b="b"/>
              <a:pathLst>
                <a:path w="4725392" h="883737">
                  <a:moveTo>
                    <a:pt x="0" y="0"/>
                  </a:moveTo>
                  <a:lnTo>
                    <a:pt x="4725392" y="0"/>
                  </a:lnTo>
                  <a:lnTo>
                    <a:pt x="4725392" y="883737"/>
                  </a:lnTo>
                  <a:lnTo>
                    <a:pt x="0" y="8837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725392" cy="9218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062"/>
                </a:lnSpc>
              </a:pPr>
              <a:r>
                <a:rPr lang="en-US" sz="3249" b="1">
                  <a:solidFill>
                    <a:srgbClr val="23393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Événements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206574" y="6375591"/>
            <a:ext cx="3556993" cy="1661251"/>
            <a:chOff x="0" y="0"/>
            <a:chExt cx="4742657" cy="221500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742657" cy="2215001"/>
            </a:xfrm>
            <a:custGeom>
              <a:avLst/>
              <a:gdLst/>
              <a:ahLst/>
              <a:cxnLst/>
              <a:rect l="l" t="t" r="r" b="b"/>
              <a:pathLst>
                <a:path w="4742657" h="2215001">
                  <a:moveTo>
                    <a:pt x="0" y="0"/>
                  </a:moveTo>
                  <a:lnTo>
                    <a:pt x="4742657" y="0"/>
                  </a:lnTo>
                  <a:lnTo>
                    <a:pt x="4742657" y="2215001"/>
                  </a:lnTo>
                  <a:lnTo>
                    <a:pt x="0" y="22150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71450"/>
              <a:ext cx="4742657" cy="23864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376"/>
                </a:lnSpc>
              </a:pPr>
              <a:r>
                <a:rPr lang="en-US" sz="2687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Plus de participation grâce à l’agenda culturel mis en avant.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525566" y="5606706"/>
            <a:ext cx="3544044" cy="662802"/>
            <a:chOff x="0" y="0"/>
            <a:chExt cx="4725392" cy="88373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725392" cy="883737"/>
            </a:xfrm>
            <a:custGeom>
              <a:avLst/>
              <a:gdLst/>
              <a:ahLst/>
              <a:cxnLst/>
              <a:rect l="l" t="t" r="r" b="b"/>
              <a:pathLst>
                <a:path w="4725392" h="883737">
                  <a:moveTo>
                    <a:pt x="0" y="0"/>
                  </a:moveTo>
                  <a:lnTo>
                    <a:pt x="4725392" y="0"/>
                  </a:lnTo>
                  <a:lnTo>
                    <a:pt x="4725392" y="883737"/>
                  </a:lnTo>
                  <a:lnTo>
                    <a:pt x="0" y="8837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725392" cy="9218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062"/>
                </a:lnSpc>
              </a:pPr>
              <a:r>
                <a:rPr lang="en-US" sz="3249" b="1">
                  <a:solidFill>
                    <a:srgbClr val="23393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Visibilité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525566" y="6333136"/>
            <a:ext cx="3556993" cy="1661251"/>
            <a:chOff x="0" y="0"/>
            <a:chExt cx="4742657" cy="221500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742657" cy="2215001"/>
            </a:xfrm>
            <a:custGeom>
              <a:avLst/>
              <a:gdLst/>
              <a:ahLst/>
              <a:cxnLst/>
              <a:rect l="l" t="t" r="r" b="b"/>
              <a:pathLst>
                <a:path w="4742657" h="2215001">
                  <a:moveTo>
                    <a:pt x="0" y="0"/>
                  </a:moveTo>
                  <a:lnTo>
                    <a:pt x="4742657" y="0"/>
                  </a:lnTo>
                  <a:lnTo>
                    <a:pt x="4742657" y="2215001"/>
                  </a:lnTo>
                  <a:lnTo>
                    <a:pt x="0" y="22150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171450"/>
              <a:ext cx="4742657" cy="23864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376"/>
                </a:lnSpc>
              </a:pPr>
              <a:r>
                <a:rPr lang="en-US" sz="2687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Meilleure exposition pour commerçants et artistes locaux.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844559" y="5606706"/>
            <a:ext cx="3544044" cy="662802"/>
            <a:chOff x="0" y="0"/>
            <a:chExt cx="4725392" cy="88373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725392" cy="883737"/>
            </a:xfrm>
            <a:custGeom>
              <a:avLst/>
              <a:gdLst/>
              <a:ahLst/>
              <a:cxnLst/>
              <a:rect l="l" t="t" r="r" b="b"/>
              <a:pathLst>
                <a:path w="4725392" h="883737">
                  <a:moveTo>
                    <a:pt x="0" y="0"/>
                  </a:moveTo>
                  <a:lnTo>
                    <a:pt x="4725392" y="0"/>
                  </a:lnTo>
                  <a:lnTo>
                    <a:pt x="4725392" y="883737"/>
                  </a:lnTo>
                  <a:lnTo>
                    <a:pt x="0" y="8837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4725392" cy="9218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062"/>
                </a:lnSpc>
              </a:pPr>
              <a:r>
                <a:rPr lang="en-US" sz="3249" b="1">
                  <a:solidFill>
                    <a:srgbClr val="23393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Engagement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844559" y="6333136"/>
            <a:ext cx="3556992" cy="1661251"/>
            <a:chOff x="0" y="0"/>
            <a:chExt cx="4742657" cy="221500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742657" cy="2215001"/>
            </a:xfrm>
            <a:custGeom>
              <a:avLst/>
              <a:gdLst/>
              <a:ahLst/>
              <a:cxnLst/>
              <a:rect l="l" t="t" r="r" b="b"/>
              <a:pathLst>
                <a:path w="4742657" h="2215001">
                  <a:moveTo>
                    <a:pt x="0" y="0"/>
                  </a:moveTo>
                  <a:lnTo>
                    <a:pt x="4742657" y="0"/>
                  </a:lnTo>
                  <a:lnTo>
                    <a:pt x="4742657" y="2215001"/>
                  </a:lnTo>
                  <a:lnTo>
                    <a:pt x="0" y="22150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171450"/>
              <a:ext cx="4742657" cy="23864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376"/>
                </a:lnSpc>
              </a:pPr>
              <a:r>
                <a:rPr lang="en-US" sz="2687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Interaction citoyenne renforcée avec la municipalité.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455896" y="3680345"/>
            <a:ext cx="1702106" cy="1702106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799664" y="4008311"/>
            <a:ext cx="995521" cy="1027124"/>
          </a:xfrm>
          <a:custGeom>
            <a:avLst/>
            <a:gdLst/>
            <a:ahLst/>
            <a:cxnLst/>
            <a:rect l="l" t="t" r="r" b="b"/>
            <a:pathLst>
              <a:path w="995521" h="1027124">
                <a:moveTo>
                  <a:pt x="0" y="0"/>
                </a:moveTo>
                <a:lnTo>
                  <a:pt x="995520" y="0"/>
                </a:lnTo>
                <a:lnTo>
                  <a:pt x="995520" y="1027124"/>
                </a:lnTo>
                <a:lnTo>
                  <a:pt x="0" y="1027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711" t="-6880" r="-14947" b="-14979"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5491298" y="3758831"/>
            <a:ext cx="1702106" cy="1702106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5847963" y="4096446"/>
            <a:ext cx="1064976" cy="1064976"/>
          </a:xfrm>
          <a:custGeom>
            <a:avLst/>
            <a:gdLst/>
            <a:ahLst/>
            <a:cxnLst/>
            <a:rect l="l" t="t" r="r" b="b"/>
            <a:pathLst>
              <a:path w="1064976" h="1064976">
                <a:moveTo>
                  <a:pt x="0" y="0"/>
                </a:moveTo>
                <a:lnTo>
                  <a:pt x="1064975" y="0"/>
                </a:lnTo>
                <a:lnTo>
                  <a:pt x="1064975" y="1064976"/>
                </a:lnTo>
                <a:lnTo>
                  <a:pt x="0" y="10649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9595483" y="3758831"/>
            <a:ext cx="1702106" cy="1702106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4059838" y="3777881"/>
            <a:ext cx="1702106" cy="1702106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sp>
        <p:nvSpPr>
          <p:cNvPr id="47" name="Freeform 47"/>
          <p:cNvSpPr/>
          <p:nvPr/>
        </p:nvSpPr>
        <p:spPr>
          <a:xfrm>
            <a:off x="9878403" y="4079851"/>
            <a:ext cx="1136265" cy="1136265"/>
          </a:xfrm>
          <a:custGeom>
            <a:avLst/>
            <a:gdLst/>
            <a:ahLst/>
            <a:cxnLst/>
            <a:rect l="l" t="t" r="r" b="b"/>
            <a:pathLst>
              <a:path w="1136265" h="1136265">
                <a:moveTo>
                  <a:pt x="0" y="0"/>
                </a:moveTo>
                <a:lnTo>
                  <a:pt x="1136265" y="0"/>
                </a:lnTo>
                <a:lnTo>
                  <a:pt x="1136265" y="1136265"/>
                </a:lnTo>
                <a:lnTo>
                  <a:pt x="0" y="11362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14259863" y="3928796"/>
            <a:ext cx="1319721" cy="1319721"/>
          </a:xfrm>
          <a:custGeom>
            <a:avLst/>
            <a:gdLst/>
            <a:ahLst/>
            <a:cxnLst/>
            <a:rect l="l" t="t" r="r" b="b"/>
            <a:pathLst>
              <a:path w="1319721" h="1319721">
                <a:moveTo>
                  <a:pt x="0" y="0"/>
                </a:moveTo>
                <a:lnTo>
                  <a:pt x="1319721" y="0"/>
                </a:lnTo>
                <a:lnTo>
                  <a:pt x="1319721" y="1319721"/>
                </a:lnTo>
                <a:lnTo>
                  <a:pt x="0" y="13197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148765" y="1028700"/>
            <a:ext cx="9445526" cy="1771947"/>
            <a:chOff x="0" y="0"/>
            <a:chExt cx="12594035" cy="23625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94035" cy="2362597"/>
            </a:xfrm>
            <a:custGeom>
              <a:avLst/>
              <a:gdLst/>
              <a:ahLst/>
              <a:cxnLst/>
              <a:rect l="l" t="t" r="r" b="b"/>
              <a:pathLst>
                <a:path w="12594035" h="2362597">
                  <a:moveTo>
                    <a:pt x="0" y="0"/>
                  </a:moveTo>
                  <a:lnTo>
                    <a:pt x="12594035" y="0"/>
                  </a:lnTo>
                  <a:lnTo>
                    <a:pt x="12594035" y="2362597"/>
                  </a:lnTo>
                  <a:lnTo>
                    <a:pt x="0" y="2362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594035" cy="24197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>
                  <a:solidFill>
                    <a:srgbClr val="23393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Monétisation et partenariats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455844" y="3872029"/>
            <a:ext cx="647402" cy="647402"/>
            <a:chOff x="0" y="0"/>
            <a:chExt cx="863203" cy="863203"/>
          </a:xfrm>
        </p:grpSpPr>
        <p:sp>
          <p:nvSpPr>
            <p:cNvPr id="10" name="Freeform 10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382002" y="3872029"/>
            <a:ext cx="3544044" cy="662802"/>
            <a:chOff x="0" y="0"/>
            <a:chExt cx="4725392" cy="8837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725392" cy="883737"/>
            </a:xfrm>
            <a:custGeom>
              <a:avLst/>
              <a:gdLst/>
              <a:ahLst/>
              <a:cxnLst/>
              <a:rect l="l" t="t" r="r" b="b"/>
              <a:pathLst>
                <a:path w="4725392" h="883737">
                  <a:moveTo>
                    <a:pt x="0" y="0"/>
                  </a:moveTo>
                  <a:lnTo>
                    <a:pt x="4725392" y="0"/>
                  </a:lnTo>
                  <a:lnTo>
                    <a:pt x="4725392" y="883737"/>
                  </a:lnTo>
                  <a:lnTo>
                    <a:pt x="0" y="8837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725392" cy="9218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062"/>
                </a:lnSpc>
              </a:pPr>
              <a:r>
                <a:rPr lang="en-US" sz="3249" b="1">
                  <a:solidFill>
                    <a:srgbClr val="3B4E4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Publicité locale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382002" y="4485053"/>
            <a:ext cx="8524131" cy="556351"/>
            <a:chOff x="0" y="0"/>
            <a:chExt cx="11365508" cy="74180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365509" cy="741801"/>
            </a:xfrm>
            <a:custGeom>
              <a:avLst/>
              <a:gdLst/>
              <a:ahLst/>
              <a:cxnLst/>
              <a:rect l="l" t="t" r="r" b="b"/>
              <a:pathLst>
                <a:path w="11365509" h="741801">
                  <a:moveTo>
                    <a:pt x="0" y="0"/>
                  </a:moveTo>
                  <a:lnTo>
                    <a:pt x="11365509" y="0"/>
                  </a:lnTo>
                  <a:lnTo>
                    <a:pt x="11365509" y="741801"/>
                  </a:lnTo>
                  <a:lnTo>
                    <a:pt x="0" y="7418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71450"/>
              <a:ext cx="11365508" cy="9132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376"/>
                </a:lnSpc>
              </a:pPr>
              <a:r>
                <a:rPr lang="en-US" sz="2687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Revenus via annonces ciblées sur la borne.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455844" y="6401659"/>
            <a:ext cx="647402" cy="647402"/>
            <a:chOff x="0" y="0"/>
            <a:chExt cx="863203" cy="863203"/>
          </a:xfrm>
        </p:grpSpPr>
        <p:sp>
          <p:nvSpPr>
            <p:cNvPr id="19" name="Freeform 19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9382002" y="6401659"/>
            <a:ext cx="3544044" cy="662802"/>
            <a:chOff x="0" y="0"/>
            <a:chExt cx="4725392" cy="88373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725392" cy="883737"/>
            </a:xfrm>
            <a:custGeom>
              <a:avLst/>
              <a:gdLst/>
              <a:ahLst/>
              <a:cxnLst/>
              <a:rect l="l" t="t" r="r" b="b"/>
              <a:pathLst>
                <a:path w="4725392" h="883737">
                  <a:moveTo>
                    <a:pt x="0" y="0"/>
                  </a:moveTo>
                  <a:lnTo>
                    <a:pt x="4725392" y="0"/>
                  </a:lnTo>
                  <a:lnTo>
                    <a:pt x="4725392" y="883737"/>
                  </a:lnTo>
                  <a:lnTo>
                    <a:pt x="0" y="8837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725392" cy="9218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062"/>
                </a:lnSpc>
              </a:pPr>
              <a:r>
                <a:rPr lang="en-US" sz="3249" b="1">
                  <a:solidFill>
                    <a:srgbClr val="3B4E4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Partenariats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382002" y="7014682"/>
            <a:ext cx="8524131" cy="1108801"/>
            <a:chOff x="0" y="0"/>
            <a:chExt cx="11365508" cy="147840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365509" cy="1478401"/>
            </a:xfrm>
            <a:custGeom>
              <a:avLst/>
              <a:gdLst/>
              <a:ahLst/>
              <a:cxnLst/>
              <a:rect l="l" t="t" r="r" b="b"/>
              <a:pathLst>
                <a:path w="11365509" h="1478401">
                  <a:moveTo>
                    <a:pt x="0" y="0"/>
                  </a:moveTo>
                  <a:lnTo>
                    <a:pt x="11365509" y="0"/>
                  </a:lnTo>
                  <a:lnTo>
                    <a:pt x="11365509" y="1478401"/>
                  </a:lnTo>
                  <a:lnTo>
                    <a:pt x="0" y="14784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171450"/>
              <a:ext cx="11365508" cy="16498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376"/>
                </a:lnSpc>
              </a:pPr>
              <a:r>
                <a:rPr lang="en-US" sz="2687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Collaboration avec offices de tourisme et marques locales.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-2530896" y="978211"/>
            <a:ext cx="8679660" cy="8679660"/>
          </a:xfrm>
          <a:custGeom>
            <a:avLst/>
            <a:gdLst/>
            <a:ahLst/>
            <a:cxnLst/>
            <a:rect l="l" t="t" r="r" b="b"/>
            <a:pathLst>
              <a:path w="8679660" h="8679660">
                <a:moveTo>
                  <a:pt x="0" y="0"/>
                </a:moveTo>
                <a:lnTo>
                  <a:pt x="8679661" y="0"/>
                </a:lnTo>
                <a:lnTo>
                  <a:pt x="8679661" y="8679660"/>
                </a:lnTo>
                <a:lnTo>
                  <a:pt x="0" y="8679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557006" y="3289650"/>
            <a:ext cx="3851994" cy="3851994"/>
          </a:xfrm>
          <a:custGeom>
            <a:avLst/>
            <a:gdLst/>
            <a:ahLst/>
            <a:cxnLst/>
            <a:rect l="l" t="t" r="r" b="b"/>
            <a:pathLst>
              <a:path w="3851994" h="3851994">
                <a:moveTo>
                  <a:pt x="0" y="0"/>
                </a:moveTo>
                <a:lnTo>
                  <a:pt x="3851994" y="0"/>
                </a:lnTo>
                <a:lnTo>
                  <a:pt x="3851994" y="3851994"/>
                </a:lnTo>
                <a:lnTo>
                  <a:pt x="0" y="3851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0" y="0"/>
            <a:ext cx="6945475" cy="10287000"/>
          </a:xfrm>
          <a:custGeom>
            <a:avLst/>
            <a:gdLst/>
            <a:ahLst/>
            <a:cxnLst/>
            <a:rect l="l" t="t" r="r" b="b"/>
            <a:pathLst>
              <a:path w="6945475" h="10287000">
                <a:moveTo>
                  <a:pt x="0" y="0"/>
                </a:moveTo>
                <a:lnTo>
                  <a:pt x="6945475" y="0"/>
                </a:lnTo>
                <a:lnTo>
                  <a:pt x="6945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37" b="-63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292691" y="1693617"/>
            <a:ext cx="9445526" cy="1771947"/>
            <a:chOff x="0" y="0"/>
            <a:chExt cx="12594035" cy="23625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594035" cy="2362597"/>
            </a:xfrm>
            <a:custGeom>
              <a:avLst/>
              <a:gdLst/>
              <a:ahLst/>
              <a:cxnLst/>
              <a:rect l="l" t="t" r="r" b="b"/>
              <a:pathLst>
                <a:path w="12594035" h="2362597">
                  <a:moveTo>
                    <a:pt x="0" y="0"/>
                  </a:moveTo>
                  <a:lnTo>
                    <a:pt x="12594035" y="0"/>
                  </a:lnTo>
                  <a:lnTo>
                    <a:pt x="12594035" y="2362597"/>
                  </a:lnTo>
                  <a:lnTo>
                    <a:pt x="0" y="2362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2594035" cy="24197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>
                  <a:solidFill>
                    <a:srgbClr val="23393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Un avatar local pour renforcer le lien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759295" y="4530402"/>
            <a:ext cx="9445526" cy="1185291"/>
            <a:chOff x="0" y="0"/>
            <a:chExt cx="12594035" cy="15803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94035" cy="1580388"/>
            </a:xfrm>
            <a:custGeom>
              <a:avLst/>
              <a:gdLst/>
              <a:ahLst/>
              <a:cxnLst/>
              <a:rect l="l" t="t" r="r" b="b"/>
              <a:pathLst>
                <a:path w="12594035" h="1580388">
                  <a:moveTo>
                    <a:pt x="0" y="0"/>
                  </a:moveTo>
                  <a:lnTo>
                    <a:pt x="12594035" y="0"/>
                  </a:lnTo>
                  <a:lnTo>
                    <a:pt x="12594035" y="1580388"/>
                  </a:lnTo>
                  <a:lnTo>
                    <a:pt x="0" y="15803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0"/>
              <a:ext cx="12594035" cy="17708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702"/>
                </a:lnSpc>
              </a:pPr>
              <a:r>
                <a:rPr lang="en-US" sz="2887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Un avatar comme le dragon Graoully à Metz crée un lien fort.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759295" y="6456509"/>
            <a:ext cx="9445526" cy="1185291"/>
            <a:chOff x="0" y="0"/>
            <a:chExt cx="12594035" cy="158038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594035" cy="1580388"/>
            </a:xfrm>
            <a:custGeom>
              <a:avLst/>
              <a:gdLst/>
              <a:ahLst/>
              <a:cxnLst/>
              <a:rect l="l" t="t" r="r" b="b"/>
              <a:pathLst>
                <a:path w="12594035" h="1580388">
                  <a:moveTo>
                    <a:pt x="0" y="0"/>
                  </a:moveTo>
                  <a:lnTo>
                    <a:pt x="12594035" y="0"/>
                  </a:lnTo>
                  <a:lnTo>
                    <a:pt x="12594035" y="1580388"/>
                  </a:lnTo>
                  <a:lnTo>
                    <a:pt x="0" y="15803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0"/>
              <a:ext cx="12594035" cy="17708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702"/>
                </a:lnSpc>
              </a:pPr>
              <a:r>
                <a:rPr lang="en-US" sz="2887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Il rapproche habitants et visiteurs autour d’un symbole local.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591597" y="0"/>
            <a:ext cx="8008044" cy="10287000"/>
          </a:xfrm>
          <a:custGeom>
            <a:avLst/>
            <a:gdLst/>
            <a:ahLst/>
            <a:cxnLst/>
            <a:rect l="l" t="t" r="r" b="b"/>
            <a:pathLst>
              <a:path w="8008044" h="10287000">
                <a:moveTo>
                  <a:pt x="0" y="0"/>
                </a:moveTo>
                <a:lnTo>
                  <a:pt x="8008044" y="0"/>
                </a:lnTo>
                <a:lnTo>
                  <a:pt x="80080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183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7764170" y="4475645"/>
            <a:ext cx="647402" cy="647402"/>
            <a:chOff x="0" y="0"/>
            <a:chExt cx="863203" cy="863203"/>
          </a:xfrm>
        </p:grpSpPr>
        <p:sp>
          <p:nvSpPr>
            <p:cNvPr id="18" name="Freeform 18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7764170" y="6401751"/>
            <a:ext cx="647402" cy="647402"/>
            <a:chOff x="0" y="0"/>
            <a:chExt cx="863203" cy="863203"/>
          </a:xfrm>
        </p:grpSpPr>
        <p:sp>
          <p:nvSpPr>
            <p:cNvPr id="21" name="Freeform 21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0617947" y="-17785"/>
            <a:ext cx="7670053" cy="10322570"/>
          </a:xfrm>
          <a:custGeom>
            <a:avLst/>
            <a:gdLst/>
            <a:ahLst/>
            <a:cxnLst/>
            <a:rect l="l" t="t" r="r" b="b"/>
            <a:pathLst>
              <a:path w="7670053" h="10322570">
                <a:moveTo>
                  <a:pt x="0" y="0"/>
                </a:moveTo>
                <a:lnTo>
                  <a:pt x="7670053" y="0"/>
                </a:lnTo>
                <a:lnTo>
                  <a:pt x="7670053" y="10322570"/>
                </a:lnTo>
                <a:lnTo>
                  <a:pt x="0" y="10322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825" r="-9053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15132" y="798910"/>
            <a:ext cx="9445526" cy="2020936"/>
            <a:chOff x="0" y="0"/>
            <a:chExt cx="12594035" cy="26945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594035" cy="2694582"/>
            </a:xfrm>
            <a:custGeom>
              <a:avLst/>
              <a:gdLst/>
              <a:ahLst/>
              <a:cxnLst/>
              <a:rect l="l" t="t" r="r" b="b"/>
              <a:pathLst>
                <a:path w="12594035" h="2694582">
                  <a:moveTo>
                    <a:pt x="0" y="0"/>
                  </a:moveTo>
                  <a:lnTo>
                    <a:pt x="12594035" y="0"/>
                  </a:lnTo>
                  <a:lnTo>
                    <a:pt x="12594035" y="2694582"/>
                  </a:lnTo>
                  <a:lnTo>
                    <a:pt x="0" y="26945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2594035" cy="27517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>
                  <a:solidFill>
                    <a:srgbClr val="23393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Conclusion : Vers un centre-ville intelligent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7475" y="4562921"/>
            <a:ext cx="647402" cy="647402"/>
            <a:chOff x="0" y="0"/>
            <a:chExt cx="863203" cy="863203"/>
          </a:xfrm>
        </p:grpSpPr>
        <p:sp>
          <p:nvSpPr>
            <p:cNvPr id="11" name="Freeform 11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913632" y="4665017"/>
            <a:ext cx="3544044" cy="442912"/>
            <a:chOff x="0" y="0"/>
            <a:chExt cx="4725392" cy="5905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3B4E4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Lien vivant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913632" y="5278041"/>
            <a:ext cx="3624263" cy="907256"/>
            <a:chOff x="0" y="0"/>
            <a:chExt cx="4832350" cy="12096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32350" cy="1209675"/>
            </a:xfrm>
            <a:custGeom>
              <a:avLst/>
              <a:gdLst/>
              <a:ahLst/>
              <a:cxnLst/>
              <a:rect l="l" t="t" r="r" b="b"/>
              <a:pathLst>
                <a:path w="4832350" h="1209675">
                  <a:moveTo>
                    <a:pt x="0" y="0"/>
                  </a:moveTo>
                  <a:lnTo>
                    <a:pt x="4832350" y="0"/>
                  </a:lnTo>
                  <a:lnTo>
                    <a:pt x="4832350" y="1209675"/>
                  </a:lnTo>
                  <a:lnTo>
                    <a:pt x="0" y="12096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4832350" cy="13525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Connecter citoyens, visiteurs et territoire.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887491" y="4562921"/>
            <a:ext cx="647403" cy="647402"/>
            <a:chOff x="0" y="0"/>
            <a:chExt cx="863203" cy="863203"/>
          </a:xfrm>
        </p:grpSpPr>
        <p:sp>
          <p:nvSpPr>
            <p:cNvPr id="20" name="Freeform 20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6813649" y="4665017"/>
            <a:ext cx="3544044" cy="442912"/>
            <a:chOff x="0" y="0"/>
            <a:chExt cx="4725392" cy="59055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3B4E4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Redécouverte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813649" y="5278041"/>
            <a:ext cx="3624262" cy="907256"/>
            <a:chOff x="0" y="0"/>
            <a:chExt cx="4832350" cy="120967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832350" cy="1209675"/>
            </a:xfrm>
            <a:custGeom>
              <a:avLst/>
              <a:gdLst/>
              <a:ahLst/>
              <a:cxnLst/>
              <a:rect l="l" t="t" r="r" b="b"/>
              <a:pathLst>
                <a:path w="4832350" h="1209675">
                  <a:moveTo>
                    <a:pt x="0" y="0"/>
                  </a:moveTo>
                  <a:lnTo>
                    <a:pt x="4832350" y="0"/>
                  </a:lnTo>
                  <a:lnTo>
                    <a:pt x="4832350" y="1209675"/>
                  </a:lnTo>
                  <a:lnTo>
                    <a:pt x="0" y="12096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142875"/>
              <a:ext cx="4832350" cy="13525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Culture, patrimoine et commerces valorisés.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87475" y="6747570"/>
            <a:ext cx="647402" cy="647403"/>
            <a:chOff x="0" y="0"/>
            <a:chExt cx="863203" cy="863203"/>
          </a:xfrm>
        </p:grpSpPr>
        <p:sp>
          <p:nvSpPr>
            <p:cNvPr id="29" name="Freeform 29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DEEE6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3D4CC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913632" y="6849666"/>
            <a:ext cx="3544044" cy="442912"/>
            <a:chOff x="0" y="0"/>
            <a:chExt cx="4725392" cy="59055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3B4E4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Futur connecté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913632" y="7462689"/>
            <a:ext cx="8524131" cy="453629"/>
            <a:chOff x="0" y="0"/>
            <a:chExt cx="11365508" cy="60483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365509" cy="604838"/>
            </a:xfrm>
            <a:custGeom>
              <a:avLst/>
              <a:gdLst/>
              <a:ahLst/>
              <a:cxnLst/>
              <a:rect l="l" t="t" r="r" b="b"/>
              <a:pathLst>
                <a:path w="11365509" h="604838">
                  <a:moveTo>
                    <a:pt x="0" y="0"/>
                  </a:moveTo>
                  <a:lnTo>
                    <a:pt x="11365509" y="0"/>
                  </a:lnTo>
                  <a:lnTo>
                    <a:pt x="11365509" y="604838"/>
                  </a:lnTo>
                  <a:lnTo>
                    <a:pt x="0" y="6048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142875"/>
              <a:ext cx="11365508" cy="7477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3B4E4E"/>
                  </a:solidFill>
                  <a:latin typeface="Overpass Light"/>
                  <a:ea typeface="Overpass Light"/>
                  <a:cs typeface="Overpass Light"/>
                  <a:sym typeface="Overpass Light"/>
                </a:rPr>
                <a:t>Fondations d’un centre-ville plus humain et intelligent.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398</Words>
  <Application>Microsoft Office PowerPoint</Application>
  <PresentationFormat>Custom</PresentationFormat>
  <Paragraphs>87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Overpass Ultra-Bold Italics</vt:lpstr>
      <vt:lpstr>Arimo Bold</vt:lpstr>
      <vt:lpstr>Overpass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QuattroBorne-La-borne-intelligente-pour-centres-villes.pptx</dc:title>
  <dc:creator>Lucile WOLFF-BARTHEL</dc:creator>
  <cp:lastModifiedBy>Lucile WOLFF-BARTHEL</cp:lastModifiedBy>
  <cp:revision>1</cp:revision>
  <dcterms:created xsi:type="dcterms:W3CDTF">2006-08-16T00:00:00Z</dcterms:created>
  <dcterms:modified xsi:type="dcterms:W3CDTF">2025-06-02T08:15:09Z</dcterms:modified>
  <dc:identifier>DAGns7JOU38</dc:identifier>
</cp:coreProperties>
</file>